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19" r:id="rId3"/>
    <p:sldId id="420" r:id="rId4"/>
    <p:sldId id="421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418" r:id="rId13"/>
  </p:sldIdLst>
  <p:sldSz cx="9144000" cy="6858000" type="screen4x3"/>
  <p:notesSz cx="6797675" cy="992822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8082"/>
    <a:srgbClr val="002F5E"/>
    <a:srgbClr val="81817C"/>
    <a:srgbClr val="868687"/>
    <a:srgbClr val="898987"/>
    <a:srgbClr val="FF6600"/>
    <a:srgbClr val="F4640C"/>
    <a:srgbClr val="0808E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0" autoAdjust="0"/>
    <p:restoredTop sz="94619" autoAdjust="0"/>
  </p:normalViewPr>
  <p:slideViewPr>
    <p:cSldViewPr>
      <p:cViewPr varScale="1">
        <p:scale>
          <a:sx n="111" d="100"/>
          <a:sy n="111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ADCD3A2-935C-4C6E-A20F-06DD74A8F616}" type="datetimeFigureOut">
              <a:rPr lang="hu-HU"/>
              <a:pPr>
                <a:defRPr/>
              </a:pPr>
              <a:t>2016.02.15.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3B8686-CD0E-4DD6-92D6-6398E95A97E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="" xmlns:p14="http://schemas.microsoft.com/office/powerpoint/2010/main" val="2859975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9DBBFEC-20A0-4556-BB8A-B5C6D193CCC6}" type="datetimeFigureOut">
              <a:rPr lang="hu-HU"/>
              <a:pPr>
                <a:defRPr/>
              </a:pPr>
              <a:t>2016.02.15.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C57496-EB27-490F-AC9C-E38D8E2889C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="" xmlns:p14="http://schemas.microsoft.com/office/powerpoint/2010/main" val="379893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  <p:sp>
        <p:nvSpPr>
          <p:cNvPr id="97284" name="Dia számának helye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A599FC-4C3C-4645-AF2B-E5109C594FA0}" type="slidenum">
              <a:rPr lang="hu-HU" altLang="hu-HU"/>
              <a:pPr eaLnBrk="1" hangingPunct="1"/>
              <a:t>1</a:t>
            </a:fld>
            <a:endParaRPr lang="hu-HU" altLang="hu-HU"/>
          </a:p>
        </p:txBody>
      </p:sp>
    </p:spTree>
    <p:extLst>
      <p:ext uri="{BB962C8B-B14F-4D97-AF65-F5344CB8AC3E}">
        <p14:creationId xmlns="" xmlns:p14="http://schemas.microsoft.com/office/powerpoint/2010/main" val="83958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 userDrawn="1"/>
        </p:nvSpPr>
        <p:spPr>
          <a:xfrm>
            <a:off x="0" y="0"/>
            <a:ext cx="9144000" cy="2060575"/>
          </a:xfrm>
          <a:prstGeom prst="rect">
            <a:avLst/>
          </a:prstGeom>
          <a:solidFill>
            <a:srgbClr val="002F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0" y="6524625"/>
            <a:ext cx="576263" cy="360363"/>
          </a:xfrm>
          <a:prstGeom prst="rect">
            <a:avLst/>
          </a:prstGeom>
          <a:solidFill>
            <a:srgbClr val="002F5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u-HU">
              <a:latin typeface="Arial" charset="0"/>
              <a:cs typeface="Arial" charset="0"/>
            </a:endParaRP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576263" y="6524625"/>
            <a:ext cx="8567737" cy="360363"/>
          </a:xfrm>
          <a:prstGeom prst="rect">
            <a:avLst/>
          </a:prstGeom>
          <a:solidFill>
            <a:srgbClr val="8080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u-HU">
              <a:latin typeface="Arial" charset="0"/>
              <a:cs typeface="Arial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6675" y="6564313"/>
            <a:ext cx="4318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91907252-D68A-415E-ADAA-C272FBDE3CAB}" type="slidenum">
              <a:rPr lang="hu-HU" altLang="hu-HU" sz="1200" b="1">
                <a:solidFill>
                  <a:schemeClr val="bg1"/>
                </a:solidFill>
              </a:rPr>
              <a:pPr algn="ctr" eaLnBrk="1" hangingPunct="1"/>
              <a:t>‹#›</a:t>
            </a:fld>
            <a:endParaRPr lang="hu-HU" altLang="hu-HU" sz="1200" b="1">
              <a:solidFill>
                <a:schemeClr val="bg1"/>
              </a:solidFill>
            </a:endParaRPr>
          </a:p>
        </p:txBody>
      </p:sp>
      <p:pic>
        <p:nvPicPr>
          <p:cNvPr id="8" name="Kép 1" descr="fejléc-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58988"/>
            <a:ext cx="9144000" cy="116681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9" name="Picture 4" descr="aut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938" y="4149725"/>
            <a:ext cx="3675062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972000" y="972000"/>
            <a:ext cx="6120000" cy="1440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14" name="Tartalom helye 13"/>
          <p:cNvSpPr>
            <a:spLocks noGrp="1"/>
          </p:cNvSpPr>
          <p:nvPr>
            <p:ph sz="quarter" idx="11"/>
          </p:nvPr>
        </p:nvSpPr>
        <p:spPr>
          <a:xfrm>
            <a:off x="971600" y="4365104"/>
            <a:ext cx="3383976" cy="1593860"/>
          </a:xfrm>
          <a:prstGeom prst="rect">
            <a:avLst/>
          </a:prstGeom>
        </p:spPr>
        <p:txBody>
          <a:bodyPr/>
          <a:lstStyle>
            <a:lvl1pPr>
              <a:buNone/>
              <a:defRPr baseline="0"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Rectangle 24"/>
          <p:cNvSpPr>
            <a:spLocks noGrp="1" noChangeArrowheads="1"/>
          </p:cNvSpPr>
          <p:nvPr>
            <p:ph type="dt" sz="half" idx="12"/>
          </p:nvPr>
        </p:nvSpPr>
        <p:spPr>
          <a:xfrm>
            <a:off x="1069975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F5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A1AF9F8-0F7F-4801-80E3-74747BF32812}" type="datetime1">
              <a:rPr lang="hu-HU"/>
              <a:pPr>
                <a:defRPr/>
              </a:pPr>
              <a:t>2016.02.15.</a:t>
            </a:fld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415496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5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</p:spTree>
    <p:extLst>
      <p:ext uri="{BB962C8B-B14F-4D97-AF65-F5344CB8AC3E}">
        <p14:creationId xmlns="" xmlns:p14="http://schemas.microsoft.com/office/powerpoint/2010/main" val="27790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2000" y="1440000"/>
            <a:ext cx="7920000" cy="486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7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9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75627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ép helye 7"/>
          <p:cNvSpPr>
            <a:spLocks noGrp="1"/>
          </p:cNvSpPr>
          <p:nvPr>
            <p:ph type="pic" sz="quarter" idx="12"/>
          </p:nvPr>
        </p:nvSpPr>
        <p:spPr>
          <a:xfrm>
            <a:off x="972000" y="1440000"/>
            <a:ext cx="7920000" cy="432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 dirty="0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/>
          </p:nvPr>
        </p:nvSpPr>
        <p:spPr>
          <a:xfrm>
            <a:off x="972000" y="5997958"/>
            <a:ext cx="7886280" cy="3600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200"/>
            </a:lvl1pPr>
            <a:lvl5pPr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10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2334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ép helye 5"/>
          <p:cNvSpPr>
            <a:spLocks noGrp="1"/>
          </p:cNvSpPr>
          <p:nvPr>
            <p:ph type="pic" sz="quarter" idx="12"/>
          </p:nvPr>
        </p:nvSpPr>
        <p:spPr>
          <a:xfrm>
            <a:off x="972000" y="1440000"/>
            <a:ext cx="3240000" cy="180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9" name="Kép helye 5"/>
          <p:cNvSpPr>
            <a:spLocks noGrp="1"/>
          </p:cNvSpPr>
          <p:nvPr>
            <p:ph type="pic" sz="quarter" idx="13"/>
          </p:nvPr>
        </p:nvSpPr>
        <p:spPr>
          <a:xfrm>
            <a:off x="972000" y="3960000"/>
            <a:ext cx="3240000" cy="180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10" name="Kép helye 5"/>
          <p:cNvSpPr>
            <a:spLocks noGrp="1"/>
          </p:cNvSpPr>
          <p:nvPr>
            <p:ph type="pic" sz="quarter" idx="14"/>
          </p:nvPr>
        </p:nvSpPr>
        <p:spPr>
          <a:xfrm>
            <a:off x="4536000" y="1440000"/>
            <a:ext cx="3240000" cy="180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11" name="Kép helye 5"/>
          <p:cNvSpPr>
            <a:spLocks noGrp="1"/>
          </p:cNvSpPr>
          <p:nvPr>
            <p:ph type="pic" sz="quarter" idx="15"/>
          </p:nvPr>
        </p:nvSpPr>
        <p:spPr>
          <a:xfrm>
            <a:off x="4536000" y="3960000"/>
            <a:ext cx="3240000" cy="180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14" name="Tartalom helye 13"/>
          <p:cNvSpPr>
            <a:spLocks noGrp="1"/>
          </p:cNvSpPr>
          <p:nvPr>
            <p:ph sz="quarter" idx="16"/>
          </p:nvPr>
        </p:nvSpPr>
        <p:spPr>
          <a:xfrm>
            <a:off x="1000125" y="3357562"/>
            <a:ext cx="3214688" cy="214312"/>
          </a:xfrm>
          <a:prstGeom prst="rect">
            <a:avLst/>
          </a:prstGeom>
        </p:spPr>
        <p:txBody>
          <a:bodyPr/>
          <a:lstStyle>
            <a:lvl1pPr algn="ctr">
              <a:buNone/>
              <a:defRPr sz="1000"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5" name="Tartalom helye 13"/>
          <p:cNvSpPr>
            <a:spLocks noGrp="1"/>
          </p:cNvSpPr>
          <p:nvPr>
            <p:ph sz="quarter" idx="17"/>
          </p:nvPr>
        </p:nvSpPr>
        <p:spPr>
          <a:xfrm>
            <a:off x="4572022" y="3357562"/>
            <a:ext cx="3214688" cy="214312"/>
          </a:xfrm>
          <a:prstGeom prst="rect">
            <a:avLst/>
          </a:prstGeom>
        </p:spPr>
        <p:txBody>
          <a:bodyPr/>
          <a:lstStyle>
            <a:lvl1pPr algn="ctr">
              <a:buNone/>
              <a:defRPr sz="1000"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artalom helye 13"/>
          <p:cNvSpPr>
            <a:spLocks noGrp="1"/>
          </p:cNvSpPr>
          <p:nvPr>
            <p:ph sz="quarter" idx="18"/>
          </p:nvPr>
        </p:nvSpPr>
        <p:spPr>
          <a:xfrm>
            <a:off x="1000122" y="5857894"/>
            <a:ext cx="3214688" cy="214312"/>
          </a:xfrm>
          <a:prstGeom prst="rect">
            <a:avLst/>
          </a:prstGeom>
        </p:spPr>
        <p:txBody>
          <a:bodyPr/>
          <a:lstStyle>
            <a:lvl1pPr algn="ctr">
              <a:buNone/>
              <a:defRPr sz="1000"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7" name="Tartalom helye 13"/>
          <p:cNvSpPr>
            <a:spLocks noGrp="1"/>
          </p:cNvSpPr>
          <p:nvPr>
            <p:ph sz="quarter" idx="19"/>
          </p:nvPr>
        </p:nvSpPr>
        <p:spPr>
          <a:xfrm>
            <a:off x="4572022" y="5857894"/>
            <a:ext cx="3214688" cy="214312"/>
          </a:xfrm>
          <a:prstGeom prst="rect">
            <a:avLst/>
          </a:prstGeom>
        </p:spPr>
        <p:txBody>
          <a:bodyPr/>
          <a:lstStyle>
            <a:lvl1pPr algn="ctr">
              <a:buNone/>
              <a:defRPr sz="1000"/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3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18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11937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áblázat helye 5"/>
          <p:cNvSpPr>
            <a:spLocks noGrp="1"/>
          </p:cNvSpPr>
          <p:nvPr>
            <p:ph type="tbl" sz="quarter" idx="12"/>
          </p:nvPr>
        </p:nvSpPr>
        <p:spPr>
          <a:xfrm>
            <a:off x="972000" y="1440000"/>
            <a:ext cx="7920000" cy="4860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hu-HU" noProof="0" smtClean="0"/>
              <a:t>Táblázat beszúrásához kattintson az ikonra</a:t>
            </a:r>
            <a:endParaRPr lang="hu-HU" noProof="0"/>
          </a:p>
        </p:txBody>
      </p:sp>
      <p:sp>
        <p:nvSpPr>
          <p:cNvPr id="7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8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91272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72000" y="1440000"/>
            <a:ext cx="3852000" cy="4680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972000" y="2088000"/>
            <a:ext cx="3852000" cy="39600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006280" y="1440000"/>
            <a:ext cx="3852000" cy="4680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040000" y="2088000"/>
            <a:ext cx="3852000" cy="396000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11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12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86580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7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65145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7"/>
          <p:cNvSpPr>
            <a:spLocks noGrp="1"/>
          </p:cNvSpPr>
          <p:nvPr>
            <p:ph type="body" sz="quarter" idx="11"/>
          </p:nvPr>
        </p:nvSpPr>
        <p:spPr>
          <a:xfrm>
            <a:off x="1000125" y="857250"/>
            <a:ext cx="7100267" cy="357188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Cím 13"/>
          <p:cNvSpPr>
            <a:spLocks noGrp="1"/>
          </p:cNvSpPr>
          <p:nvPr>
            <p:ph type="title"/>
          </p:nvPr>
        </p:nvSpPr>
        <p:spPr>
          <a:xfrm>
            <a:off x="1115616" y="108000"/>
            <a:ext cx="6696384" cy="468000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03610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C:\Documents and Settings\kocsisb\Asztal\header copy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38" y="-15875"/>
            <a:ext cx="8193088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836613"/>
            <a:ext cx="8172450" cy="431800"/>
          </a:xfrm>
          <a:prstGeom prst="rect">
            <a:avLst/>
          </a:prstGeom>
          <a:solidFill>
            <a:srgbClr val="8080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u-HU">
              <a:latin typeface="Arial" charset="0"/>
              <a:cs typeface="Arial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 userDrawn="1"/>
        </p:nvSpPr>
        <p:spPr bwMode="auto">
          <a:xfrm>
            <a:off x="0" y="6516688"/>
            <a:ext cx="576263" cy="360362"/>
          </a:xfrm>
          <a:prstGeom prst="rect">
            <a:avLst/>
          </a:prstGeom>
          <a:solidFill>
            <a:srgbClr val="002F5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u-HU">
              <a:latin typeface="Arial" charset="0"/>
              <a:cs typeface="Arial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 userDrawn="1"/>
        </p:nvSpPr>
        <p:spPr bwMode="auto">
          <a:xfrm>
            <a:off x="576263" y="6516688"/>
            <a:ext cx="8567737" cy="358775"/>
          </a:xfrm>
          <a:prstGeom prst="rect">
            <a:avLst/>
          </a:prstGeom>
          <a:solidFill>
            <a:srgbClr val="8080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hu-HU">
              <a:latin typeface="Arial" charset="0"/>
              <a:cs typeface="Arial" charset="0"/>
            </a:endParaRPr>
          </a:p>
        </p:txBody>
      </p:sp>
      <p:sp>
        <p:nvSpPr>
          <p:cNvPr id="15" name="Rectangle 23"/>
          <p:cNvSpPr>
            <a:spLocks noChangeArrowheads="1"/>
          </p:cNvSpPr>
          <p:nvPr userDrawn="1"/>
        </p:nvSpPr>
        <p:spPr bwMode="auto">
          <a:xfrm>
            <a:off x="71438" y="6551613"/>
            <a:ext cx="4318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1314C286-CCA6-4A31-B42D-E6F090A22592}" type="slidenum">
              <a:rPr lang="hu-HU" altLang="hu-HU" sz="1200" b="1">
                <a:solidFill>
                  <a:schemeClr val="bg1"/>
                </a:solidFill>
              </a:rPr>
              <a:pPr algn="ctr" eaLnBrk="1" hangingPunct="1"/>
              <a:t>‹#›</a:t>
            </a:fld>
            <a:endParaRPr lang="hu-HU" altLang="hu-HU" sz="1200" b="1">
              <a:solidFill>
                <a:schemeClr val="bg1"/>
              </a:solidFill>
            </a:endParaRPr>
          </a:p>
        </p:txBody>
      </p:sp>
      <p:sp>
        <p:nvSpPr>
          <p:cNvPr id="16" name="Rectangle 24"/>
          <p:cNvSpPr txBox="1">
            <a:spLocks noChangeArrowheads="1"/>
          </p:cNvSpPr>
          <p:nvPr userDrawn="1"/>
        </p:nvSpPr>
        <p:spPr>
          <a:xfrm>
            <a:off x="1106488" y="653415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2F5E"/>
                </a:solidFill>
              </a:defRPr>
            </a:lvl1pPr>
          </a:lstStyle>
          <a:p>
            <a:pPr>
              <a:defRPr/>
            </a:pPr>
            <a:fld id="{1F307E13-C2A6-43BD-8D54-3E9220696940}" type="datetime1">
              <a:rPr lang="hu-HU" smtClean="0">
                <a:latin typeface="Arial" charset="0"/>
                <a:cs typeface="Arial" charset="0"/>
              </a:rPr>
              <a:pPr>
                <a:defRPr/>
              </a:pPr>
              <a:t>2016.02.15.</a:t>
            </a:fld>
            <a:endParaRPr lang="hu-HU" dirty="0">
              <a:latin typeface="Arial" charset="0"/>
              <a:cs typeface="Arial" charset="0"/>
            </a:endParaRPr>
          </a:p>
        </p:txBody>
      </p:sp>
      <p:pic>
        <p:nvPicPr>
          <p:cNvPr id="1032" name="Picture 17" descr="C:\Documents and Settings\kocsisb\Asztal\logo copy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-36513"/>
            <a:ext cx="1003300" cy="79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alint.szabo@edu.bme.hu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0" y="3743325"/>
            <a:ext cx="6084888" cy="360363"/>
          </a:xfrm>
          <a:prstGeom prst="rect">
            <a:avLst/>
          </a:prstGeom>
          <a:solidFill>
            <a:srgbClr val="808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075" name="Cím 4"/>
          <p:cNvSpPr>
            <a:spLocks noGrp="1"/>
          </p:cNvSpPr>
          <p:nvPr>
            <p:ph type="ctrTitle"/>
          </p:nvPr>
        </p:nvSpPr>
        <p:spPr bwMode="auto">
          <a:xfrm>
            <a:off x="1547813" y="1268413"/>
            <a:ext cx="6119812" cy="143986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hu-HU" altLang="hu-HU" sz="3600" dirty="0" smtClean="0"/>
              <a:t>Környezetállósági vizsgáló laboratórium</a:t>
            </a:r>
          </a:p>
        </p:txBody>
      </p:sp>
      <p:sp>
        <p:nvSpPr>
          <p:cNvPr id="3076" name="Tartalom helye 6"/>
          <p:cNvSpPr>
            <a:spLocks noGrp="1"/>
          </p:cNvSpPr>
          <p:nvPr>
            <p:ph sz="quarter" idx="11"/>
          </p:nvPr>
        </p:nvSpPr>
        <p:spPr bwMode="auto">
          <a:xfrm>
            <a:off x="900113" y="4508500"/>
            <a:ext cx="4319587" cy="16573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hu-HU" altLang="hu-HU" sz="2800" b="1" dirty="0" smtClean="0"/>
              <a:t>Bemutató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altLang="hu-HU" smtClean="0"/>
          </a:p>
        </p:txBody>
      </p:sp>
      <p:sp>
        <p:nvSpPr>
          <p:cNvPr id="10243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Kapcsolat</a:t>
            </a:r>
            <a:endParaRPr lang="de-DE" altLang="hu-HU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899592" y="1772816"/>
            <a:ext cx="426264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2060"/>
                </a:solidFill>
              </a:rPr>
              <a:t>BME EJJT Járműipari Tudásközpont</a:t>
            </a:r>
          </a:p>
          <a:p>
            <a:r>
              <a:rPr lang="hu-HU" b="1" dirty="0" smtClean="0">
                <a:solidFill>
                  <a:srgbClr val="002060"/>
                </a:solidFill>
              </a:rPr>
              <a:t>Környezetállósági laboratórium</a:t>
            </a:r>
          </a:p>
          <a:p>
            <a:endParaRPr lang="hu-HU" dirty="0"/>
          </a:p>
          <a:p>
            <a:r>
              <a:rPr lang="hu-HU" u="sng" dirty="0" smtClean="0"/>
              <a:t>Dr. Szabó </a:t>
            </a:r>
            <a:r>
              <a:rPr lang="hu-HU" u="sng" dirty="0" smtClean="0"/>
              <a:t>Bálint</a:t>
            </a:r>
          </a:p>
          <a:p>
            <a:r>
              <a:rPr lang="hu-HU" dirty="0" smtClean="0"/>
              <a:t>tesztmérnök</a:t>
            </a:r>
          </a:p>
          <a:p>
            <a:endParaRPr lang="hu-HU" dirty="0"/>
          </a:p>
          <a:p>
            <a:r>
              <a:rPr lang="hu-HU" dirty="0" smtClean="0"/>
              <a:t>1111 Budapest, </a:t>
            </a:r>
            <a:r>
              <a:rPr lang="hu-HU" dirty="0" err="1" smtClean="0"/>
              <a:t>Stoczek</a:t>
            </a:r>
            <a:r>
              <a:rPr lang="hu-HU" dirty="0" smtClean="0"/>
              <a:t> utca 6. J épület</a:t>
            </a:r>
          </a:p>
          <a:p>
            <a:r>
              <a:rPr lang="hu-HU" dirty="0" smtClean="0"/>
              <a:t>Tel.: +36 1 463-1982</a:t>
            </a:r>
          </a:p>
          <a:p>
            <a:r>
              <a:rPr lang="hu-HU" dirty="0" smtClean="0"/>
              <a:t>E-mail: </a:t>
            </a:r>
            <a:r>
              <a:rPr lang="hu-HU" dirty="0" err="1" smtClean="0">
                <a:hlinkClick r:id="rId2"/>
              </a:rPr>
              <a:t>balint.szabo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edu.bme.hu</a:t>
            </a:r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altLang="hu-HU" smtClean="0"/>
          </a:p>
        </p:txBody>
      </p:sp>
      <p:sp>
        <p:nvSpPr>
          <p:cNvPr id="11267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altLang="hu-HU" smtClean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altLang="hu-HU" smtClean="0"/>
          </a:p>
        </p:txBody>
      </p:sp>
      <p:sp>
        <p:nvSpPr>
          <p:cNvPr id="11267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altLang="hu-HU" smtClean="0"/>
          </a:p>
        </p:txBody>
      </p:sp>
    </p:spTree>
    <p:extLst>
      <p:ext uri="{BB962C8B-B14F-4D97-AF65-F5344CB8AC3E}">
        <p14:creationId xmlns="" xmlns:p14="http://schemas.microsoft.com/office/powerpoint/2010/main" val="29514194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A laboratórium</a:t>
            </a:r>
            <a:endParaRPr lang="de-DE" altLang="hu-HU" dirty="0" smtClean="0"/>
          </a:p>
        </p:txBody>
      </p:sp>
      <p:sp>
        <p:nvSpPr>
          <p:cNvPr id="5123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/>
              <a:t>Áttekintés</a:t>
            </a:r>
            <a:endParaRPr lang="de-DE" altLang="hu-HU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323528" y="1484784"/>
            <a:ext cx="8424936" cy="3780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/>
              <a:t>2008 februárjában kezdődött el az EJJT keretein belül egy olyan Mechatronikai Vizsgáló </a:t>
            </a:r>
            <a:r>
              <a:rPr lang="hu-HU" dirty="0" smtClean="0"/>
              <a:t>Laboratórium működtetése</a:t>
            </a:r>
            <a:r>
              <a:rPr lang="hu-HU" dirty="0"/>
              <a:t>, mely alkalmas az ipari jellegű igények kielégítésére mind a kutatás, mind pedig a </a:t>
            </a:r>
            <a:r>
              <a:rPr lang="hu-HU" dirty="0" smtClean="0"/>
              <a:t>fejlesztés területén</a:t>
            </a:r>
            <a:r>
              <a:rPr lang="hu-HU" dirty="0"/>
              <a:t>. Eddig több nagy autóipari cégtől érkezett megbízás különböző mechatronikai vizsgálatok </a:t>
            </a:r>
            <a:r>
              <a:rPr lang="hu-HU" dirty="0" smtClean="0"/>
              <a:t>elvégzésére. </a:t>
            </a:r>
            <a:r>
              <a:rPr lang="hu-HU" dirty="0"/>
              <a:t>A kamrák </a:t>
            </a:r>
            <a:r>
              <a:rPr lang="hu-HU" dirty="0" smtClean="0"/>
              <a:t>kialakítása lehetővé </a:t>
            </a:r>
            <a:r>
              <a:rPr lang="hu-HU" dirty="0"/>
              <a:t>teszi még a nagyobb méretű mechatronikai komponensek vizsgálat közbeni analízisét, </a:t>
            </a:r>
            <a:r>
              <a:rPr lang="hu-HU" dirty="0" smtClean="0"/>
              <a:t>illetve működtetését </a:t>
            </a:r>
            <a:r>
              <a:rPr lang="hu-HU" dirty="0"/>
              <a:t>is</a:t>
            </a:r>
            <a:r>
              <a:rPr lang="hu-HU" dirty="0" smtClean="0"/>
              <a:t>. A </a:t>
            </a:r>
            <a:r>
              <a:rPr lang="hu-HU" dirty="0"/>
              <a:t>Mechatronikai Vizsgáló Laboratórium számára rendelkezésre állnak olyan professzionális berendezések</a:t>
            </a:r>
            <a:r>
              <a:rPr lang="hu-HU" dirty="0" smtClean="0"/>
              <a:t>, melyek </a:t>
            </a:r>
            <a:r>
              <a:rPr lang="hu-HU" dirty="0"/>
              <a:t>segítségével környezetállósági, valamint funkcionális méréseket lehet végrehajtani.</a:t>
            </a:r>
          </a:p>
        </p:txBody>
      </p:sp>
    </p:spTree>
    <p:extLst>
      <p:ext uri="{BB962C8B-B14F-4D97-AF65-F5344CB8AC3E}">
        <p14:creationId xmlns="" xmlns:p14="http://schemas.microsoft.com/office/powerpoint/2010/main" val="26417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Vizsgálattípusok</a:t>
            </a:r>
            <a:endParaRPr lang="de-DE" altLang="hu-HU" dirty="0" smtClean="0"/>
          </a:p>
        </p:txBody>
      </p:sp>
      <p:sp>
        <p:nvSpPr>
          <p:cNvPr id="5123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/>
              <a:t>Áttekintés</a:t>
            </a:r>
            <a:endParaRPr lang="de-DE" altLang="hu-HU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338101" y="1499581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1600" dirty="0"/>
              <a:t>A kamrákkal elvégezhető vizsgálatokat három részre lehet bontani: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Élettartam/tartóssági </a:t>
            </a:r>
            <a:r>
              <a:rPr lang="hu-HU" sz="1600" dirty="0"/>
              <a:t>vizsgálatok;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Szabvány </a:t>
            </a:r>
            <a:r>
              <a:rPr lang="hu-HU" sz="1600" dirty="0"/>
              <a:t>szerinti vizsgálatok;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Funkcionalitásbeli </a:t>
            </a:r>
            <a:r>
              <a:rPr lang="hu-HU" sz="1600" dirty="0"/>
              <a:t>vizsgálatok.</a:t>
            </a:r>
          </a:p>
          <a:p>
            <a:pPr>
              <a:lnSpc>
                <a:spcPct val="150000"/>
              </a:lnSpc>
            </a:pPr>
            <a:endParaRPr lang="hu-HU" sz="1600" dirty="0" smtClean="0"/>
          </a:p>
          <a:p>
            <a:pPr>
              <a:lnSpc>
                <a:spcPct val="150000"/>
              </a:lnSpc>
            </a:pPr>
            <a:r>
              <a:rPr lang="hu-HU" sz="1600" dirty="0" smtClean="0"/>
              <a:t>A </a:t>
            </a:r>
            <a:r>
              <a:rPr lang="hu-HU" sz="1600" dirty="0"/>
              <a:t>tartóssági vizsgálatok feladata, hogy segítségükkel meg lehessen becsülni egy részegység/alkatrész </a:t>
            </a:r>
            <a:r>
              <a:rPr lang="hu-HU" sz="1600" dirty="0" smtClean="0"/>
              <a:t>várható élettartamát</a:t>
            </a:r>
            <a:r>
              <a:rPr lang="hu-HU" sz="1600" dirty="0"/>
              <a:t>. A mérés során több, a kamrákban működtetett berendezés meghibásodása alapján lehet </a:t>
            </a:r>
            <a:r>
              <a:rPr lang="hu-HU" sz="1600" dirty="0" smtClean="0"/>
              <a:t>az élettartam-szórásképek </a:t>
            </a:r>
            <a:r>
              <a:rPr lang="hu-HU" sz="1600" dirty="0"/>
              <a:t>statisztikai értékelését elvégezni. A gyorsított élettartam-vizsgálatok végrehajtása </a:t>
            </a:r>
            <a:r>
              <a:rPr lang="hu-HU" sz="1600" dirty="0" smtClean="0"/>
              <a:t>a vibrációs</a:t>
            </a:r>
            <a:r>
              <a:rPr lang="hu-HU" sz="1600" dirty="0"/>
              <a:t>, a hőmérséklet(változás), valamint a párásítás és a </a:t>
            </a:r>
            <a:r>
              <a:rPr lang="hu-HU" sz="1600" dirty="0" smtClean="0"/>
              <a:t>só-permet </a:t>
            </a:r>
            <a:r>
              <a:rPr lang="hu-HU" sz="1600" dirty="0"/>
              <a:t>által okozott igénybevételek, és </a:t>
            </a:r>
            <a:r>
              <a:rPr lang="hu-HU" sz="1600" dirty="0" smtClean="0"/>
              <a:t>ezek kombinációi </a:t>
            </a:r>
            <a:r>
              <a:rPr lang="hu-HU" sz="1600" dirty="0"/>
              <a:t>segítségével történik</a:t>
            </a:r>
            <a:r>
              <a:rPr lang="hu-HU" sz="1600" dirty="0" smtClean="0"/>
              <a:t>.</a:t>
            </a:r>
            <a:endParaRPr lang="hu-HU" sz="1600" dirty="0"/>
          </a:p>
        </p:txBody>
      </p:sp>
    </p:spTree>
    <p:extLst>
      <p:ext uri="{BB962C8B-B14F-4D97-AF65-F5344CB8AC3E}">
        <p14:creationId xmlns="" xmlns:p14="http://schemas.microsoft.com/office/powerpoint/2010/main" val="69239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/>
              <a:t>Vizsgálattípusok</a:t>
            </a:r>
            <a:endParaRPr lang="de-DE" altLang="hu-HU" dirty="0" smtClean="0"/>
          </a:p>
        </p:txBody>
      </p:sp>
      <p:sp>
        <p:nvSpPr>
          <p:cNvPr id="5123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/>
              <a:t>Áttekintés</a:t>
            </a:r>
            <a:endParaRPr lang="de-DE" altLang="hu-HU" dirty="0" smtClean="0"/>
          </a:p>
        </p:txBody>
      </p:sp>
      <p:sp>
        <p:nvSpPr>
          <p:cNvPr id="2" name="Szövegdoboz 1"/>
          <p:cNvSpPr txBox="1"/>
          <p:nvPr/>
        </p:nvSpPr>
        <p:spPr>
          <a:xfrm>
            <a:off x="338101" y="1499581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1600" dirty="0" smtClean="0"/>
              <a:t>A </a:t>
            </a:r>
            <a:r>
              <a:rPr lang="hu-HU" sz="1600" dirty="0"/>
              <a:t>szabvány szerinti vizsgálatok az egyes alkatrészekre vonatkozó, kötelező jellegű eljárásokat tartalmazzák </a:t>
            </a:r>
            <a:r>
              <a:rPr lang="hu-HU" sz="1600" dirty="0" smtClean="0"/>
              <a:t>a szabványban </a:t>
            </a:r>
            <a:r>
              <a:rPr lang="hu-HU" sz="1600" dirty="0"/>
              <a:t>lefektetett paraméterek alapján. A mérés végén a mintadarab használhatóságát, illetve a </a:t>
            </a:r>
            <a:r>
              <a:rPr lang="hu-HU" sz="1600" dirty="0" smtClean="0"/>
              <a:t>károsodás mértékét </a:t>
            </a:r>
            <a:r>
              <a:rPr lang="hu-HU" sz="1600" dirty="0"/>
              <a:t>figyelik, és ha szükséges, változtatnak a konstrukción, az anyagösszetételen, valamint </a:t>
            </a:r>
            <a:r>
              <a:rPr lang="hu-HU" sz="1600" dirty="0" smtClean="0"/>
              <a:t>a gyártástechnológián</a:t>
            </a:r>
            <a:r>
              <a:rPr lang="hu-HU" sz="1600" dirty="0"/>
              <a:t>. A már létező szabványokon kívül lehetőség van újabbak módszerek akkreditálására</a:t>
            </a:r>
            <a:r>
              <a:rPr lang="hu-HU" sz="1600" dirty="0" smtClean="0"/>
              <a:t>, melyekkel </a:t>
            </a:r>
            <a:r>
              <a:rPr lang="hu-HU" sz="1600" dirty="0"/>
              <a:t>a vizsgálóberendezések használhatósága ezen a területen is tovább bővíthető</a:t>
            </a:r>
            <a:r>
              <a:rPr lang="hu-HU" sz="1600" dirty="0" smtClean="0"/>
              <a:t>.</a:t>
            </a:r>
            <a:endParaRPr lang="hu-HU" sz="1600" dirty="0"/>
          </a:p>
          <a:p>
            <a:pPr>
              <a:lnSpc>
                <a:spcPct val="150000"/>
              </a:lnSpc>
            </a:pPr>
            <a:r>
              <a:rPr lang="hu-HU" sz="1600" dirty="0"/>
              <a:t>A funkcionalitásbeli vizsgálatok jelentik a legszerteágazóbb mérési lehetőségeket a kamrákkal kapcsolatban</a:t>
            </a:r>
            <a:r>
              <a:rPr lang="hu-HU" sz="1600" dirty="0" smtClean="0"/>
              <a:t>. Működés </a:t>
            </a:r>
            <a:r>
              <a:rPr lang="hu-HU" sz="1600" dirty="0"/>
              <a:t>közben figyelhető az alkatrészeknek az igénybevétel hatására tanúsított reakciója. Ezekkel az </a:t>
            </a:r>
            <a:r>
              <a:rPr lang="hu-HU" sz="1600" dirty="0" smtClean="0"/>
              <a:t>eljárásokkal lehet </a:t>
            </a:r>
            <a:r>
              <a:rPr lang="hu-HU" sz="1600" dirty="0"/>
              <a:t>megállapítani a különböző elemek használhatóságának határait.</a:t>
            </a:r>
          </a:p>
        </p:txBody>
      </p:sp>
    </p:spTree>
    <p:extLst>
      <p:ext uri="{BB962C8B-B14F-4D97-AF65-F5344CB8AC3E}">
        <p14:creationId xmlns="" xmlns:p14="http://schemas.microsoft.com/office/powerpoint/2010/main" val="20798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Környezetállósági tesztek</a:t>
            </a:r>
            <a:endParaRPr lang="de-DE" altLang="hu-HU" dirty="0" smtClean="0"/>
          </a:p>
        </p:txBody>
      </p:sp>
      <p:sp>
        <p:nvSpPr>
          <p:cNvPr id="5123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/>
              <a:t>Áttekintés</a:t>
            </a:r>
            <a:endParaRPr lang="de-DE" altLang="hu-HU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1188" y="1557338"/>
            <a:ext cx="8075612" cy="4568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002060"/>
              </a:buClr>
              <a:buSzPct val="90000"/>
              <a:buFont typeface="Wingdings" panose="05000000000000000000" pitchFamily="2" charset="2"/>
              <a:buChar char="Ø"/>
            </a:pPr>
            <a:r>
              <a:rPr lang="hu-HU" altLang="hu-HU" sz="2000" kern="0" dirty="0" smtClean="0"/>
              <a:t>Környezetállósági vizsgálatok</a:t>
            </a:r>
          </a:p>
          <a:p>
            <a:pPr lvl="1">
              <a:buClr>
                <a:srgbClr val="002060"/>
              </a:buClr>
              <a:buSzPct val="90000"/>
              <a:buFont typeface="Wingdings" panose="05000000000000000000" pitchFamily="2" charset="2"/>
              <a:buChar char="Ø"/>
            </a:pPr>
            <a:r>
              <a:rPr lang="hu-HU" altLang="hu-HU" sz="1800" kern="0" dirty="0" smtClean="0"/>
              <a:t>Klimatikus tesztek (Hőmérséklet, páratartalom)</a:t>
            </a:r>
          </a:p>
          <a:p>
            <a:pPr lvl="1">
              <a:buClr>
                <a:srgbClr val="002060"/>
              </a:buClr>
              <a:buSzPct val="90000"/>
              <a:buFont typeface="Wingdings" panose="05000000000000000000" pitchFamily="2" charset="2"/>
              <a:buChar char="Ø"/>
            </a:pPr>
            <a:r>
              <a:rPr lang="hu-HU" altLang="hu-HU" sz="1800" kern="0" dirty="0" err="1" smtClean="0"/>
              <a:t>Hősokk</a:t>
            </a:r>
            <a:endParaRPr lang="hu-HU" altLang="hu-HU" sz="1800" kern="0" dirty="0" smtClean="0"/>
          </a:p>
          <a:p>
            <a:pPr lvl="1">
              <a:buClr>
                <a:srgbClr val="002060"/>
              </a:buClr>
              <a:buSzPct val="90000"/>
              <a:buFont typeface="Wingdings" panose="05000000000000000000" pitchFamily="2" charset="2"/>
              <a:buChar char="Ø"/>
            </a:pPr>
            <a:r>
              <a:rPr lang="hu-HU" altLang="hu-HU" sz="1800" kern="0" dirty="0" smtClean="0"/>
              <a:t>Korrózió</a:t>
            </a:r>
          </a:p>
          <a:p>
            <a:pPr lvl="1">
              <a:buClr>
                <a:srgbClr val="002060"/>
              </a:buClr>
              <a:buSzPct val="90000"/>
              <a:buFont typeface="Wingdings" panose="05000000000000000000" pitchFamily="2" charset="2"/>
              <a:buChar char="Ø"/>
            </a:pPr>
            <a:r>
              <a:rPr lang="hu-HU" altLang="hu-HU" sz="1800" kern="0" dirty="0" smtClean="0"/>
              <a:t>Vibráció (</a:t>
            </a:r>
            <a:r>
              <a:rPr lang="hu-HU" altLang="hu-HU" sz="1800" kern="0" dirty="0" err="1" smtClean="0"/>
              <a:t>Agree</a:t>
            </a:r>
            <a:r>
              <a:rPr lang="hu-HU" altLang="hu-HU" sz="1800" kern="0" dirty="0" smtClean="0"/>
              <a:t> Test)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err="1" smtClean="0"/>
              <a:t>Angelantoni</a:t>
            </a:r>
            <a:r>
              <a:rPr lang="hu-HU" altLang="hu-HU" dirty="0" smtClean="0"/>
              <a:t> </a:t>
            </a:r>
            <a:r>
              <a:rPr lang="de-DE" altLang="hu-HU" dirty="0" err="1" smtClean="0"/>
              <a:t>Anyvib</a:t>
            </a:r>
            <a:r>
              <a:rPr lang="de-DE" altLang="hu-HU" dirty="0" smtClean="0"/>
              <a:t> </a:t>
            </a:r>
            <a:r>
              <a:rPr lang="de-DE" altLang="hu-HU" dirty="0"/>
              <a:t>1200-10</a:t>
            </a:r>
            <a:endParaRPr lang="de-DE" altLang="hu-HU" dirty="0" smtClean="0"/>
          </a:p>
        </p:txBody>
      </p:sp>
      <p:sp>
        <p:nvSpPr>
          <p:cNvPr id="6147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Klíma</a:t>
            </a:r>
            <a:r>
              <a:rPr lang="de-DE" altLang="hu-HU" dirty="0" err="1" smtClean="0"/>
              <a:t>kamra</a:t>
            </a:r>
            <a:endParaRPr lang="de-DE" altLang="hu-HU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1188" y="1989138"/>
            <a:ext cx="4897437" cy="39608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Clr>
                <a:srgbClr val="002060"/>
              </a:buClr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 smtClean="0">
                <a:solidFill>
                  <a:schemeClr val="accent2">
                    <a:lumMod val="50000"/>
                  </a:schemeClr>
                </a:solidFill>
              </a:rPr>
              <a:t>Méretek</a:t>
            </a:r>
            <a:r>
              <a:rPr lang="en-US" altLang="hu-HU" sz="2000" kern="0" dirty="0" smtClean="0">
                <a:solidFill>
                  <a:srgbClr val="800000"/>
                </a:solidFill>
              </a:rPr>
              <a:t>: 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en-US" altLang="hu-HU" sz="1800" kern="0" dirty="0" smtClean="0"/>
              <a:t>	1000×1090×1130 mm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Hőmérséklet tartomány</a:t>
            </a:r>
            <a:r>
              <a:rPr lang="en-US" altLang="hu-HU" sz="2000" kern="0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en-US" altLang="hu-HU" sz="2000" kern="0" dirty="0" smtClean="0">
                <a:solidFill>
                  <a:srgbClr val="800000"/>
                </a:solidFill>
              </a:rPr>
              <a:t>	</a:t>
            </a:r>
            <a:r>
              <a:rPr lang="en-US" altLang="hu-HU" sz="1800" kern="0" dirty="0" smtClean="0"/>
              <a:t>-75 °C ... +180 °C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Hőmérséklet pontosság:</a:t>
            </a:r>
            <a:endParaRPr lang="en-US" altLang="hu-HU" sz="2000" kern="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en-US" altLang="hu-HU" sz="2000" kern="0" dirty="0" smtClean="0">
                <a:solidFill>
                  <a:srgbClr val="800000"/>
                </a:solidFill>
              </a:rPr>
              <a:t>	</a:t>
            </a:r>
            <a:r>
              <a:rPr lang="en-US" altLang="hu-HU" sz="1800" kern="0" dirty="0" smtClean="0"/>
              <a:t>±0.1 °C ... ±0.8 °C 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Hőmérsékletváltozási sebesség</a:t>
            </a:r>
            <a:r>
              <a:rPr lang="en-US" altLang="hu-HU" sz="2000" kern="0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en-US" altLang="hu-HU" sz="1800" kern="0" dirty="0" smtClean="0"/>
              <a:t>	10 °C/min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Nedvességtartomány</a:t>
            </a:r>
            <a:r>
              <a:rPr lang="en-US" altLang="hu-HU" sz="2000" kern="0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en-US" altLang="hu-HU" sz="2000" kern="0" dirty="0" smtClean="0">
                <a:solidFill>
                  <a:srgbClr val="800000"/>
                </a:solidFill>
              </a:rPr>
              <a:t>	</a:t>
            </a:r>
            <a:r>
              <a:rPr lang="en-US" altLang="hu-HU" sz="1800" kern="0" dirty="0" smtClean="0"/>
              <a:t>10% ... 98%</a:t>
            </a:r>
            <a:r>
              <a:rPr lang="en-US" altLang="hu-HU" sz="2000" kern="0" dirty="0" smtClean="0">
                <a:solidFill>
                  <a:srgbClr val="800000"/>
                </a:solidFill>
              </a:rPr>
              <a:t> </a:t>
            </a:r>
          </a:p>
          <a:p>
            <a:pPr>
              <a:lnSpc>
                <a:spcPct val="9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Kombinálható</a:t>
            </a:r>
            <a:r>
              <a:rPr lang="en-US" altLang="hu-HU" sz="2000" kern="0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endParaRPr lang="hu-HU" altLang="hu-HU" sz="2000" kern="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T</a:t>
            </a:r>
            <a:r>
              <a:rPr lang="en-US" altLang="hu-HU" sz="1800" kern="0" dirty="0" smtClean="0"/>
              <a:t>V 5500 LS </a:t>
            </a:r>
            <a:r>
              <a:rPr lang="hu-HU" altLang="hu-HU" sz="1800" kern="0" dirty="0" smtClean="0"/>
              <a:t>rázópaddal</a:t>
            </a:r>
            <a:endParaRPr lang="en-US" altLang="hu-HU" sz="1800" kern="0" dirty="0"/>
          </a:p>
        </p:txBody>
      </p:sp>
      <p:pic>
        <p:nvPicPr>
          <p:cNvPr id="5" name="Picture 5" descr="Anyvi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1485900"/>
            <a:ext cx="3878263" cy="39592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err="1" smtClean="0"/>
              <a:t>Angelantoni</a:t>
            </a:r>
            <a:r>
              <a:rPr lang="hu-HU" altLang="hu-HU" dirty="0" smtClean="0"/>
              <a:t> CST-320/2T</a:t>
            </a:r>
            <a:endParaRPr lang="de-DE" altLang="hu-HU" dirty="0" smtClean="0"/>
          </a:p>
        </p:txBody>
      </p:sp>
      <p:sp>
        <p:nvSpPr>
          <p:cNvPr id="7171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err="1" smtClean="0"/>
              <a:t>Hősokk</a:t>
            </a:r>
            <a:r>
              <a:rPr lang="hu-HU" altLang="hu-HU" dirty="0" smtClean="0"/>
              <a:t> kamra</a:t>
            </a:r>
            <a:endParaRPr lang="de-DE" altLang="hu-HU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1188" y="1916113"/>
            <a:ext cx="3884612" cy="410368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Méretek:</a:t>
            </a:r>
          </a:p>
          <a:p>
            <a:pPr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700×</a:t>
            </a:r>
            <a:r>
              <a:rPr lang="hu-HU" altLang="hu-HU" sz="1800" kern="0" dirty="0" err="1" smtClean="0"/>
              <a:t>700</a:t>
            </a:r>
            <a:r>
              <a:rPr lang="hu-HU" altLang="hu-HU" sz="1800" kern="0" dirty="0" smtClean="0"/>
              <a:t>×650 mm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Hőmérséklettartomány:</a:t>
            </a:r>
          </a:p>
          <a:p>
            <a:pPr lvl="1">
              <a:lnSpc>
                <a:spcPct val="80000"/>
              </a:lnSpc>
              <a:buSzPct val="80000"/>
              <a:buFontTx/>
              <a:buBlip>
                <a:blip r:embed="rId2"/>
              </a:buBlip>
            </a:pPr>
            <a:r>
              <a:rPr lang="hu-HU" altLang="hu-HU" sz="1800" kern="0" dirty="0" smtClean="0"/>
              <a:t>Felső kamrában:        </a:t>
            </a:r>
          </a:p>
          <a:p>
            <a:pPr lvl="1"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+70 °C ... +220 °C</a:t>
            </a:r>
          </a:p>
          <a:p>
            <a:pPr lvl="1">
              <a:lnSpc>
                <a:spcPct val="80000"/>
              </a:lnSpc>
              <a:buSzPct val="80000"/>
              <a:buFontTx/>
              <a:buBlip>
                <a:blip r:embed="rId2"/>
              </a:buBlip>
            </a:pPr>
            <a:r>
              <a:rPr lang="hu-HU" altLang="hu-HU" sz="1800" kern="0" dirty="0" smtClean="0"/>
              <a:t>Alsó kamrában:         </a:t>
            </a:r>
          </a:p>
          <a:p>
            <a:pPr lvl="1"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+60 °C ... -80 °C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Hőmérsékletpontosság:</a:t>
            </a:r>
          </a:p>
          <a:p>
            <a:pPr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±1 °C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Kosár mérete:</a:t>
            </a:r>
          </a:p>
          <a:p>
            <a:pPr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320 Liter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Kosár mozgatási ideje:</a:t>
            </a:r>
          </a:p>
          <a:p>
            <a:pPr>
              <a:lnSpc>
                <a:spcPct val="80000"/>
              </a:lnSpc>
              <a:buSzPct val="80000"/>
              <a:buFontTx/>
              <a:buNone/>
            </a:pPr>
            <a:r>
              <a:rPr lang="hu-HU" altLang="hu-HU" sz="1800" kern="0" dirty="0" smtClean="0"/>
              <a:t>	&lt;10 s</a:t>
            </a:r>
            <a:endParaRPr lang="hu-HU" altLang="hu-HU" sz="1800" kern="0" dirty="0"/>
          </a:p>
        </p:txBody>
      </p:sp>
      <p:pic>
        <p:nvPicPr>
          <p:cNvPr id="5" name="Picture 4" descr="Hosok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0" y="1484313"/>
            <a:ext cx="3587750" cy="40338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TIRA TV5500LS</a:t>
            </a:r>
            <a:endParaRPr lang="de-DE" altLang="hu-HU" dirty="0" smtClean="0"/>
          </a:p>
        </p:txBody>
      </p:sp>
      <p:sp>
        <p:nvSpPr>
          <p:cNvPr id="8195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smtClean="0"/>
              <a:t>Rázógép</a:t>
            </a:r>
            <a:endParaRPr lang="de-DE" altLang="hu-HU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2057400"/>
            <a:ext cx="4105275" cy="411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Maximum terhelhetőség: 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54 kg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Maximum löket: 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50.8  mm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Maximális frekvencia: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DC – 3000 Hz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Legnagyobb erők: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4000 N (szinusz)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4000 N (random)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8000 N (sokk)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Össztömeg: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1800" kern="0" dirty="0" smtClean="0"/>
              <a:t>	750 kg</a:t>
            </a:r>
            <a:endParaRPr lang="hu-HU" altLang="hu-HU" sz="1800" kern="0" dirty="0"/>
          </a:p>
        </p:txBody>
      </p:sp>
      <p:pic>
        <p:nvPicPr>
          <p:cNvPr id="5" name="Picture 5" descr="Pulzator_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484313"/>
            <a:ext cx="2882900" cy="41767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zöveg helye 1"/>
          <p:cNvSpPr>
            <a:spLocks noGrp="1"/>
          </p:cNvSpPr>
          <p:nvPr>
            <p:ph type="body" sz="quarter" idx="11"/>
          </p:nvPr>
        </p:nvSpPr>
        <p:spPr bwMode="auto">
          <a:xfrm>
            <a:off x="1000125" y="857250"/>
            <a:ext cx="7100888" cy="35718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err="1" smtClean="0"/>
              <a:t>Sheen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Fogmaster</a:t>
            </a:r>
            <a:r>
              <a:rPr lang="hu-HU" altLang="hu-HU" dirty="0" smtClean="0"/>
              <a:t> </a:t>
            </a:r>
            <a:r>
              <a:rPr lang="hu-HU" altLang="hu-HU" dirty="0" err="1" smtClean="0"/>
              <a:t>Cyclic</a:t>
            </a:r>
            <a:r>
              <a:rPr lang="hu-HU" altLang="hu-HU" dirty="0" smtClean="0"/>
              <a:t> FMS-1000</a:t>
            </a:r>
            <a:endParaRPr lang="de-DE" altLang="hu-HU" dirty="0" smtClean="0"/>
          </a:p>
        </p:txBody>
      </p:sp>
      <p:sp>
        <p:nvSpPr>
          <p:cNvPr id="9219" name="Cím 2"/>
          <p:cNvSpPr>
            <a:spLocks noGrp="1"/>
          </p:cNvSpPr>
          <p:nvPr>
            <p:ph type="title"/>
          </p:nvPr>
        </p:nvSpPr>
        <p:spPr bwMode="auto">
          <a:xfrm>
            <a:off x="1116013" y="107950"/>
            <a:ext cx="6696075" cy="46831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u-HU" altLang="hu-HU" dirty="0" err="1" smtClean="0"/>
              <a:t>Sópermet</a:t>
            </a:r>
            <a:r>
              <a:rPr lang="hu-HU" altLang="hu-HU" dirty="0" smtClean="0"/>
              <a:t> kamra</a:t>
            </a:r>
            <a:endParaRPr lang="de-DE" altLang="hu-HU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2775" y="2206625"/>
            <a:ext cx="4319588" cy="29511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Méretek: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2000" kern="0" dirty="0" smtClean="0"/>
              <a:t>	</a:t>
            </a:r>
            <a:r>
              <a:rPr lang="hu-HU" altLang="hu-HU" sz="1800" kern="0" dirty="0" smtClean="0"/>
              <a:t>1120×780×935 mm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Névleges kapacitás: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kern="0" dirty="0" smtClean="0">
                <a:solidFill>
                  <a:srgbClr val="800000"/>
                </a:solidFill>
              </a:rPr>
              <a:t>	</a:t>
            </a:r>
            <a:r>
              <a:rPr lang="hu-HU" altLang="hu-HU" sz="1800" kern="0" dirty="0" smtClean="0"/>
              <a:t>1000 Liter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>
                <a:solidFill>
                  <a:schemeClr val="accent2">
                    <a:lumMod val="50000"/>
                  </a:schemeClr>
                </a:solidFill>
              </a:rPr>
              <a:t>Vizsgálati mód:</a:t>
            </a: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2000" kern="0" dirty="0" smtClean="0"/>
              <a:t>	</a:t>
            </a:r>
            <a:r>
              <a:rPr lang="hu-HU" altLang="hu-HU" sz="1800" kern="0" dirty="0" smtClean="0"/>
              <a:t>Ciklikusan programozható</a:t>
            </a:r>
          </a:p>
          <a:p>
            <a:pPr>
              <a:lnSpc>
                <a:spcPct val="80000"/>
              </a:lnSpc>
              <a:buSzPct val="80000"/>
              <a:buFont typeface="Wingdings" panose="05000000000000000000" pitchFamily="2" charset="2"/>
              <a:buChar char="Ø"/>
            </a:pPr>
            <a:r>
              <a:rPr lang="hu-HU" altLang="hu-HU" sz="2000" kern="0" dirty="0" smtClean="0">
                <a:solidFill>
                  <a:schemeClr val="accent2">
                    <a:lumMod val="50000"/>
                  </a:schemeClr>
                </a:solidFill>
              </a:rPr>
              <a:t>Hőmérséklettartomány:</a:t>
            </a:r>
            <a:endParaRPr lang="hu-HU" altLang="hu-HU" sz="2000" kern="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buSzPct val="80000"/>
              <a:buFontTx/>
              <a:buNone/>
            </a:pPr>
            <a:r>
              <a:rPr lang="hu-HU" altLang="hu-HU" sz="2000" kern="0" dirty="0" smtClean="0"/>
              <a:t>	</a:t>
            </a:r>
            <a:r>
              <a:rPr lang="hu-HU" altLang="hu-HU" sz="1800" kern="0" dirty="0" smtClean="0"/>
              <a:t>Környezeti ... +60 °C</a:t>
            </a:r>
            <a:endParaRPr lang="hu-HU" altLang="hu-HU" sz="1800" kern="0" dirty="0"/>
          </a:p>
        </p:txBody>
      </p:sp>
      <p:pic>
        <p:nvPicPr>
          <p:cNvPr id="5" name="Picture 5" descr="Soko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731963"/>
            <a:ext cx="4097337" cy="3641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ME GJT_prezentacio-sablon_v01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353</Words>
  <Application>Microsoft Office PowerPoint</Application>
  <PresentationFormat>Diavetítés a képernyőre (4:3 oldalarány)</PresentationFormat>
  <Paragraphs>88</Paragraphs>
  <Slides>12</Slides>
  <Notes>1</Notes>
  <HiddenSlides>2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BME GJT_prezentacio-sablon_v01</vt:lpstr>
      <vt:lpstr>Környezetállósági vizsgáló laboratórium</vt:lpstr>
      <vt:lpstr>Áttekintés</vt:lpstr>
      <vt:lpstr>Áttekintés</vt:lpstr>
      <vt:lpstr>Áttekintés</vt:lpstr>
      <vt:lpstr>Áttekintés</vt:lpstr>
      <vt:lpstr>Klímakamra</vt:lpstr>
      <vt:lpstr>Hősokk kamra</vt:lpstr>
      <vt:lpstr>Rázógép</vt:lpstr>
      <vt:lpstr>Sópermet kamra</vt:lpstr>
      <vt:lpstr>Kapcsolat</vt:lpstr>
      <vt:lpstr>11. dia</vt:lpstr>
      <vt:lpstr>12.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2012-11-20T08:08:32Z</dcterms:created>
  <dcterms:modified xsi:type="dcterms:W3CDTF">2016-02-15T09:56:11Z</dcterms:modified>
</cp:coreProperties>
</file>